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sl-SI"/>
              <a:t>Kliknite, če želite urediti slog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8BD862E7-95FA-4FC4-9EC5-DDBFA8DC7417}"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8DB987F2-A784-4F72-BB57-0E9EACDE722E}"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sl-SI"/>
              <a:t>Kliknite, če želite urediti slog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40BBD51E-4B19-444E-85C0-DBD7EB6263F4}"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F0D7255A-4AD5-4D3E-9A0A-689DA3BA976C}"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sl-SI"/>
              <a:t>Kliknite, če želite urediti slog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3EE0AD15-87AC-45B2-9EE5-8D165AF83CD7}" type="datetimeFigureOut">
              <a:rPr lang="en-US" dirty="0"/>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sl-SI"/>
              <a:t>Kliknite, če želite urediti slog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FCC40CCD-F0D6-4CC2-A4C8-2D7D0D875F02}" type="datetimeFigureOut">
              <a:rPr lang="en-US" dirty="0"/>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2/14/2023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sl-SI"/>
              <a:t>Kliknite, če želite urediti slog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C9A00F7B-89C5-4DF7-A309-6263220147D4}" type="datetimeFigureOut">
              <a:rPr lang="en-US" dirty="0"/>
              <a:t>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0322" y="3030008"/>
            <a:ext cx="4698355"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594123" y="3030008"/>
            <a:ext cx="4700059"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sl-SI"/>
              <a:t>Kliknite, če želite urediti slog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3CDCB01F-D966-4C62-B900-0BE008A90C98}"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5E73A0EA-7DC7-4964-BB97-B173EF3B859A}" type="datetimeFigureOut">
              <a:rPr lang="en-US" dirty="0"/>
              <a:t>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2/14/2023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D16B6F0-2C45-4E96-A122-B4023537A48C}"/>
              </a:ext>
            </a:extLst>
          </p:cNvPr>
          <p:cNvSpPr>
            <a:spLocks noGrp="1"/>
          </p:cNvSpPr>
          <p:nvPr>
            <p:ph type="ctrTitle"/>
          </p:nvPr>
        </p:nvSpPr>
        <p:spPr/>
        <p:txBody>
          <a:bodyPr/>
          <a:lstStyle/>
          <a:p>
            <a:r>
              <a:rPr lang="sl-SI" dirty="0"/>
              <a:t>Varnost na spletu</a:t>
            </a:r>
          </a:p>
        </p:txBody>
      </p:sp>
      <p:sp>
        <p:nvSpPr>
          <p:cNvPr id="3" name="Podnaslov 2">
            <a:extLst>
              <a:ext uri="{FF2B5EF4-FFF2-40B4-BE49-F238E27FC236}">
                <a16:creationId xmlns:a16="http://schemas.microsoft.com/office/drawing/2014/main" id="{5462CA5D-97D7-4A82-B659-5D3ACB97AAB3}"/>
              </a:ext>
            </a:extLst>
          </p:cNvPr>
          <p:cNvSpPr>
            <a:spLocks noGrp="1"/>
          </p:cNvSpPr>
          <p:nvPr>
            <p:ph type="subTitle" idx="1"/>
          </p:nvPr>
        </p:nvSpPr>
        <p:spPr/>
        <p:txBody>
          <a:bodyPr/>
          <a:lstStyle/>
          <a:p>
            <a:r>
              <a:rPr lang="sl-SI" dirty="0"/>
              <a:t>Drago Slavinec</a:t>
            </a:r>
          </a:p>
        </p:txBody>
      </p:sp>
    </p:spTree>
    <p:extLst>
      <p:ext uri="{BB962C8B-B14F-4D97-AF65-F5344CB8AC3E}">
        <p14:creationId xmlns:p14="http://schemas.microsoft.com/office/powerpoint/2010/main" val="3348019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C2A530A-60D0-4748-BBCC-70F8099D3263}"/>
              </a:ext>
            </a:extLst>
          </p:cNvPr>
          <p:cNvSpPr>
            <a:spLocks noGrp="1"/>
          </p:cNvSpPr>
          <p:nvPr>
            <p:ph type="title"/>
          </p:nvPr>
        </p:nvSpPr>
        <p:spPr/>
        <p:txBody>
          <a:bodyPr/>
          <a:lstStyle/>
          <a:p>
            <a:r>
              <a:rPr lang="sl-SI" b="1" dirty="0"/>
              <a:t>Ne deluj nasilno</a:t>
            </a:r>
            <a:br>
              <a:rPr lang="sl-SI" b="1" dirty="0"/>
            </a:br>
            <a:endParaRPr lang="sl-SI" dirty="0"/>
          </a:p>
        </p:txBody>
      </p:sp>
      <p:sp>
        <p:nvSpPr>
          <p:cNvPr id="3" name="Označba mesta vsebine 2">
            <a:extLst>
              <a:ext uri="{FF2B5EF4-FFF2-40B4-BE49-F238E27FC236}">
                <a16:creationId xmlns:a16="http://schemas.microsoft.com/office/drawing/2014/main" id="{D955F5D0-7839-456E-82D8-C8E7EA99E4E0}"/>
              </a:ext>
            </a:extLst>
          </p:cNvPr>
          <p:cNvSpPr>
            <a:spLocks noGrp="1"/>
          </p:cNvSpPr>
          <p:nvPr>
            <p:ph idx="1"/>
          </p:nvPr>
        </p:nvSpPr>
        <p:spPr>
          <a:xfrm>
            <a:off x="125507" y="2336872"/>
            <a:ext cx="8964706" cy="4171503"/>
          </a:xfrm>
        </p:spPr>
        <p:txBody>
          <a:bodyPr>
            <a:normAutofit lnSpcReduction="10000"/>
          </a:bodyPr>
          <a:lstStyle/>
          <a:p>
            <a:r>
              <a:rPr lang="sl-SI" sz="2800" dirty="0"/>
              <a:t>Jeza je nasilna do tebe in do drugih.</a:t>
            </a:r>
          </a:p>
          <a:p>
            <a:r>
              <a:rPr lang="sl-SI" sz="2800" dirty="0"/>
              <a:t> Ne dovoli ji, da pritisne ukaz Pošlji ali Objavi.</a:t>
            </a:r>
          </a:p>
          <a:p>
            <a:r>
              <a:rPr lang="sl-SI" sz="2800" dirty="0"/>
              <a:t> Počakaj, da se jeza ohladi.</a:t>
            </a:r>
          </a:p>
          <a:p>
            <a:r>
              <a:rPr lang="sl-SI" sz="2800" dirty="0"/>
              <a:t> Potem preberi napisano in pomisli, kako bi ti bilo, če bi bilo to sporočilo namenjeno tebi.</a:t>
            </a:r>
          </a:p>
          <a:p>
            <a:r>
              <a:rPr lang="sl-SI" sz="2800" dirty="0"/>
              <a:t> Ga še želiš poslati ali objavit</a:t>
            </a:r>
          </a:p>
          <a:p>
            <a:r>
              <a:rPr lang="sl-SI" sz="2800" dirty="0"/>
              <a:t>Osebne podatke in podrobnosti iz zasebnosti zaupaj le tistim, ki jih poznaš in jim res zaupaš tudi v živo, doma, v šoli, na cesti.</a:t>
            </a:r>
          </a:p>
        </p:txBody>
      </p:sp>
      <p:pic>
        <p:nvPicPr>
          <p:cNvPr id="4" name="Slika 3">
            <a:extLst>
              <a:ext uri="{FF2B5EF4-FFF2-40B4-BE49-F238E27FC236}">
                <a16:creationId xmlns:a16="http://schemas.microsoft.com/office/drawing/2014/main" id="{1A387EC6-1318-4BFD-AE92-0025B2309B8B}"/>
              </a:ext>
            </a:extLst>
          </p:cNvPr>
          <p:cNvPicPr>
            <a:picLocks noChangeAspect="1"/>
          </p:cNvPicPr>
          <p:nvPr/>
        </p:nvPicPr>
        <p:blipFill>
          <a:blip r:embed="rId2"/>
          <a:stretch>
            <a:fillRect/>
          </a:stretch>
        </p:blipFill>
        <p:spPr>
          <a:xfrm>
            <a:off x="7561307" y="2194392"/>
            <a:ext cx="5450403" cy="4313983"/>
          </a:xfrm>
          <a:prstGeom prst="rect">
            <a:avLst/>
          </a:prstGeom>
        </p:spPr>
      </p:pic>
    </p:spTree>
    <p:extLst>
      <p:ext uri="{BB962C8B-B14F-4D97-AF65-F5344CB8AC3E}">
        <p14:creationId xmlns:p14="http://schemas.microsoft.com/office/powerpoint/2010/main" val="33362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C11659-6042-4A2D-8754-F8505580F5F9}"/>
              </a:ext>
            </a:extLst>
          </p:cNvPr>
          <p:cNvSpPr>
            <a:spLocks noGrp="1"/>
          </p:cNvSpPr>
          <p:nvPr>
            <p:ph type="title"/>
          </p:nvPr>
        </p:nvSpPr>
        <p:spPr/>
        <p:txBody>
          <a:bodyPr/>
          <a:lstStyle/>
          <a:p>
            <a:r>
              <a:rPr lang="sl-SI" b="1" dirty="0"/>
              <a:t>Pazi nase in ukrepaj </a:t>
            </a:r>
            <a:br>
              <a:rPr lang="sl-SI" b="1" dirty="0"/>
            </a:br>
            <a:endParaRPr lang="sl-SI" dirty="0"/>
          </a:p>
        </p:txBody>
      </p:sp>
      <p:sp>
        <p:nvSpPr>
          <p:cNvPr id="3" name="Označba mesta vsebine 2">
            <a:extLst>
              <a:ext uri="{FF2B5EF4-FFF2-40B4-BE49-F238E27FC236}">
                <a16:creationId xmlns:a16="http://schemas.microsoft.com/office/drawing/2014/main" id="{62E928D7-8E1A-4BDB-BC43-2F2255C0BEC6}"/>
              </a:ext>
            </a:extLst>
          </p:cNvPr>
          <p:cNvSpPr>
            <a:spLocks noGrp="1"/>
          </p:cNvSpPr>
          <p:nvPr>
            <p:ph idx="1"/>
          </p:nvPr>
        </p:nvSpPr>
        <p:spPr>
          <a:xfrm>
            <a:off x="107577" y="2336873"/>
            <a:ext cx="7862048" cy="4359762"/>
          </a:xfrm>
        </p:spPr>
        <p:txBody>
          <a:bodyPr>
            <a:normAutofit lnSpcReduction="10000"/>
          </a:bodyPr>
          <a:lstStyle/>
          <a:p>
            <a:r>
              <a:rPr lang="sl-SI" sz="2800" dirty="0"/>
              <a:t>Nikomur, niti najboljšim prijateljem, ne dajaj svojih spletnih gesel. </a:t>
            </a:r>
          </a:p>
          <a:p>
            <a:r>
              <a:rPr lang="sl-SI" sz="2800" dirty="0"/>
              <a:t>Osebne podatke in podrobnosti iz zasebnosti zaupaj le tistim, ki jih poznaš in jim res zaupaš tudi v živo, doma, v šoli, na cesti.</a:t>
            </a:r>
          </a:p>
          <a:p>
            <a:r>
              <a:rPr lang="sl-SI" sz="2800" dirty="0"/>
              <a:t>Ne odpiraj sporočil, ki pridejo od neznancev. </a:t>
            </a:r>
          </a:p>
          <a:p>
            <a:r>
              <a:rPr lang="sl-SI" sz="2800" dirty="0"/>
              <a:t>Če te s sporočili kdo nadleguje, jih ne briši!</a:t>
            </a:r>
          </a:p>
          <a:p>
            <a:r>
              <a:rPr lang="sl-SI" sz="2800" dirty="0"/>
              <a:t> Blokiraj nadlegovalca. </a:t>
            </a:r>
          </a:p>
          <a:p>
            <a:r>
              <a:rPr lang="sl-SI" sz="2800" dirty="0"/>
              <a:t>Če je mogoče, odkrij, kdo je. Odrasli osebi, ki ji zaupaš, povej, kaj se ti dogaja.</a:t>
            </a:r>
          </a:p>
        </p:txBody>
      </p:sp>
      <p:pic>
        <p:nvPicPr>
          <p:cNvPr id="4" name="Slika 3">
            <a:extLst>
              <a:ext uri="{FF2B5EF4-FFF2-40B4-BE49-F238E27FC236}">
                <a16:creationId xmlns:a16="http://schemas.microsoft.com/office/drawing/2014/main" id="{CE2FFF68-26C0-4304-8DE2-D627A079E79E}"/>
              </a:ext>
            </a:extLst>
          </p:cNvPr>
          <p:cNvPicPr>
            <a:picLocks noChangeAspect="1"/>
          </p:cNvPicPr>
          <p:nvPr/>
        </p:nvPicPr>
        <p:blipFill>
          <a:blip r:embed="rId2"/>
          <a:stretch>
            <a:fillRect/>
          </a:stretch>
        </p:blipFill>
        <p:spPr>
          <a:xfrm>
            <a:off x="7378997" y="1981200"/>
            <a:ext cx="4596348" cy="4544265"/>
          </a:xfrm>
          <a:prstGeom prst="rect">
            <a:avLst/>
          </a:prstGeom>
        </p:spPr>
      </p:pic>
    </p:spTree>
    <p:extLst>
      <p:ext uri="{BB962C8B-B14F-4D97-AF65-F5344CB8AC3E}">
        <p14:creationId xmlns:p14="http://schemas.microsoft.com/office/powerpoint/2010/main" val="2507548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6D87F9-217B-459C-A085-3CA6BABCA285}"/>
              </a:ext>
            </a:extLst>
          </p:cNvPr>
          <p:cNvSpPr>
            <a:spLocks noGrp="1"/>
          </p:cNvSpPr>
          <p:nvPr>
            <p:ph type="title"/>
          </p:nvPr>
        </p:nvSpPr>
        <p:spPr>
          <a:xfrm>
            <a:off x="680321" y="753227"/>
            <a:ext cx="9613861" cy="1210043"/>
          </a:xfrm>
        </p:spPr>
        <p:txBody>
          <a:bodyPr>
            <a:normAutofit fontScale="90000"/>
          </a:bodyPr>
          <a:lstStyle/>
          <a:p>
            <a:r>
              <a:rPr lang="pl-PL" b="1" dirty="0"/>
              <a:t>Varna uporaba spleta </a:t>
            </a:r>
            <a:br>
              <a:rPr lang="pl-PL" b="1" dirty="0"/>
            </a:br>
            <a:r>
              <a:rPr lang="pl-PL" b="1" dirty="0"/>
              <a:t>Naj to, kar je dobro, ne postane slabo! </a:t>
            </a:r>
            <a:br>
              <a:rPr lang="pl-PL" b="1" dirty="0"/>
            </a:br>
            <a:endParaRPr lang="sl-SI" dirty="0"/>
          </a:p>
        </p:txBody>
      </p:sp>
      <p:sp>
        <p:nvSpPr>
          <p:cNvPr id="3" name="Označba mesta vsebine 2">
            <a:extLst>
              <a:ext uri="{FF2B5EF4-FFF2-40B4-BE49-F238E27FC236}">
                <a16:creationId xmlns:a16="http://schemas.microsoft.com/office/drawing/2014/main" id="{BF5E0E64-3668-45AB-A7E6-EBBCAC3E266C}"/>
              </a:ext>
            </a:extLst>
          </p:cNvPr>
          <p:cNvSpPr>
            <a:spLocks noGrp="1"/>
          </p:cNvSpPr>
          <p:nvPr>
            <p:ph idx="1"/>
          </p:nvPr>
        </p:nvSpPr>
        <p:spPr>
          <a:xfrm>
            <a:off x="143435" y="2336872"/>
            <a:ext cx="8193741" cy="4521127"/>
          </a:xfrm>
        </p:spPr>
        <p:txBody>
          <a:bodyPr>
            <a:normAutofit fontScale="92500" lnSpcReduction="10000"/>
          </a:bodyPr>
          <a:lstStyle/>
          <a:p>
            <a:r>
              <a:rPr lang="sl-SI" dirty="0"/>
              <a:t>Podatki, ki jih zapišeš v elektronsko pošto, aplikacijo ali spletni obrazec, te lahko hitro spravijo v nevarnost.</a:t>
            </a:r>
          </a:p>
          <a:p>
            <a:r>
              <a:rPr lang="sl-SI" dirty="0"/>
              <a:t> </a:t>
            </a:r>
            <a:r>
              <a:rPr lang="sl-SI" b="1" dirty="0"/>
              <a:t>Osebnih podatkov ne zaupaj nikomur samo zato, ker te prosi zanje.</a:t>
            </a:r>
          </a:p>
          <a:p>
            <a:r>
              <a:rPr lang="sl-SI" dirty="0"/>
              <a:t> Ravnaj previdno z elektronsko pošto, ki zahteva od tebe dragocene podatke (npr. o bančnem računu, geslu).</a:t>
            </a:r>
          </a:p>
          <a:p>
            <a:r>
              <a:rPr lang="sl-SI" dirty="0"/>
              <a:t> Posvetuj se z odraslimi.</a:t>
            </a:r>
          </a:p>
          <a:p>
            <a:r>
              <a:rPr lang="sl-SI" b="1" dirty="0"/>
              <a:t>Na spletu vse ostane za vedno. </a:t>
            </a:r>
          </a:p>
          <a:p>
            <a:r>
              <a:rPr lang="sl-SI" dirty="0"/>
              <a:t>Čeprav se ti zdi, da je tam vsak dan kaj novega, bo tvoja včerajšnja fotografija ali objava tam ostala za vedno.</a:t>
            </a:r>
          </a:p>
          <a:p>
            <a:r>
              <a:rPr lang="sl-SI" dirty="0"/>
              <a:t> Celo potem, ko jo ti izbrišeš! Zato je bolje, da ne objavljamo tistega, za kar ne želimo, da bi kdaj v prihodnosti videli in vedeli vsi.</a:t>
            </a:r>
          </a:p>
        </p:txBody>
      </p:sp>
      <p:pic>
        <p:nvPicPr>
          <p:cNvPr id="4" name="Slika 3">
            <a:extLst>
              <a:ext uri="{FF2B5EF4-FFF2-40B4-BE49-F238E27FC236}">
                <a16:creationId xmlns:a16="http://schemas.microsoft.com/office/drawing/2014/main" id="{CC5B982C-5B15-4EC7-B476-3FD2EBF79577}"/>
              </a:ext>
            </a:extLst>
          </p:cNvPr>
          <p:cNvPicPr>
            <a:picLocks noChangeAspect="1"/>
          </p:cNvPicPr>
          <p:nvPr/>
        </p:nvPicPr>
        <p:blipFill>
          <a:blip r:embed="rId2"/>
          <a:stretch>
            <a:fillRect/>
          </a:stretch>
        </p:blipFill>
        <p:spPr>
          <a:xfrm>
            <a:off x="7658537" y="3648635"/>
            <a:ext cx="4088208" cy="2788024"/>
          </a:xfrm>
          <a:prstGeom prst="rect">
            <a:avLst/>
          </a:prstGeom>
        </p:spPr>
      </p:pic>
    </p:spTree>
    <p:extLst>
      <p:ext uri="{BB962C8B-B14F-4D97-AF65-F5344CB8AC3E}">
        <p14:creationId xmlns:p14="http://schemas.microsoft.com/office/powerpoint/2010/main" val="379301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C9E194-5FAE-49E2-B2A2-E9FBD2D3882D}"/>
              </a:ext>
            </a:extLst>
          </p:cNvPr>
          <p:cNvSpPr>
            <a:spLocks noGrp="1"/>
          </p:cNvSpPr>
          <p:nvPr>
            <p:ph type="title"/>
          </p:nvPr>
        </p:nvSpPr>
        <p:spPr/>
        <p:txBody>
          <a:bodyPr/>
          <a:lstStyle/>
          <a:p>
            <a:r>
              <a:rPr lang="pl-PL" b="1" dirty="0"/>
              <a:t>Na spletu ni vse res </a:t>
            </a:r>
            <a:br>
              <a:rPr lang="pl-PL" b="1" dirty="0"/>
            </a:br>
            <a:endParaRPr lang="sl-SI" dirty="0"/>
          </a:p>
        </p:txBody>
      </p:sp>
      <p:sp>
        <p:nvSpPr>
          <p:cNvPr id="3" name="Označba mesta vsebine 2">
            <a:extLst>
              <a:ext uri="{FF2B5EF4-FFF2-40B4-BE49-F238E27FC236}">
                <a16:creationId xmlns:a16="http://schemas.microsoft.com/office/drawing/2014/main" id="{FB0A5420-A659-46C0-987C-7452B94A72CC}"/>
              </a:ext>
            </a:extLst>
          </p:cNvPr>
          <p:cNvSpPr>
            <a:spLocks noGrp="1"/>
          </p:cNvSpPr>
          <p:nvPr>
            <p:ph idx="1"/>
          </p:nvPr>
        </p:nvSpPr>
        <p:spPr>
          <a:xfrm>
            <a:off x="116541" y="2336873"/>
            <a:ext cx="6759389" cy="4431480"/>
          </a:xfrm>
        </p:spPr>
        <p:txBody>
          <a:bodyPr/>
          <a:lstStyle/>
          <a:p>
            <a:r>
              <a:rPr lang="sl-SI" dirty="0"/>
              <a:t>Novice, ki se širijo po spletu, so morda izmišljene ali pa ta, ki jih je objavil, ni niti preveril, ali so resnične.</a:t>
            </a:r>
          </a:p>
          <a:p>
            <a:r>
              <a:rPr lang="sl-SI" dirty="0"/>
              <a:t> </a:t>
            </a:r>
            <a:r>
              <a:rPr lang="sl-SI" b="1" dirty="0"/>
              <a:t>Ne verjemi vsega in ne širi neresnic ali laži samo zato, ker se ti zdi zabavno. </a:t>
            </a:r>
          </a:p>
          <a:p>
            <a:r>
              <a:rPr lang="sl-SI" dirty="0"/>
              <a:t>Preverjaj tudi, ali so naslovi strani, ki jih obiskuješ, pravi.</a:t>
            </a:r>
          </a:p>
          <a:p>
            <a:r>
              <a:rPr lang="sl-SI" dirty="0"/>
              <a:t> Naj te povezave ne odpeljejo na nepreverjene spletne naslove.</a:t>
            </a:r>
          </a:p>
          <a:p>
            <a:r>
              <a:rPr lang="sl-SI" dirty="0"/>
              <a:t>Zato na spletu </a:t>
            </a:r>
            <a:r>
              <a:rPr lang="sl-SI" b="1" dirty="0"/>
              <a:t>nikomur ne verjemi in ne zaupaj bolj, kot bi mimoidočemu neznancu.</a:t>
            </a:r>
            <a:endParaRPr lang="sl-SI" dirty="0"/>
          </a:p>
        </p:txBody>
      </p:sp>
      <p:pic>
        <p:nvPicPr>
          <p:cNvPr id="4" name="Slika 3">
            <a:extLst>
              <a:ext uri="{FF2B5EF4-FFF2-40B4-BE49-F238E27FC236}">
                <a16:creationId xmlns:a16="http://schemas.microsoft.com/office/drawing/2014/main" id="{16D1CECD-1E11-4763-B658-6A5130E915F5}"/>
              </a:ext>
            </a:extLst>
          </p:cNvPr>
          <p:cNvPicPr>
            <a:picLocks noChangeAspect="1"/>
          </p:cNvPicPr>
          <p:nvPr/>
        </p:nvPicPr>
        <p:blipFill>
          <a:blip r:embed="rId2"/>
          <a:stretch>
            <a:fillRect/>
          </a:stretch>
        </p:blipFill>
        <p:spPr>
          <a:xfrm>
            <a:off x="6723529" y="755726"/>
            <a:ext cx="4966447" cy="5913176"/>
          </a:xfrm>
          <a:prstGeom prst="rect">
            <a:avLst/>
          </a:prstGeom>
        </p:spPr>
      </p:pic>
    </p:spTree>
    <p:extLst>
      <p:ext uri="{BB962C8B-B14F-4D97-AF65-F5344CB8AC3E}">
        <p14:creationId xmlns:p14="http://schemas.microsoft.com/office/powerpoint/2010/main" val="69498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C2F3545-8599-4F6A-9636-0EF7C60CFB13}"/>
              </a:ext>
            </a:extLst>
          </p:cNvPr>
          <p:cNvSpPr>
            <a:spLocks noGrp="1"/>
          </p:cNvSpPr>
          <p:nvPr>
            <p:ph type="title"/>
          </p:nvPr>
        </p:nvSpPr>
        <p:spPr/>
        <p:txBody>
          <a:bodyPr/>
          <a:lstStyle/>
          <a:p>
            <a:r>
              <a:rPr lang="sl-SI" b="1" dirty="0"/>
              <a:t>Spletne prevare</a:t>
            </a:r>
            <a:br>
              <a:rPr lang="sl-SI" b="1" dirty="0"/>
            </a:br>
            <a:endParaRPr lang="sl-SI" dirty="0"/>
          </a:p>
        </p:txBody>
      </p:sp>
      <p:sp>
        <p:nvSpPr>
          <p:cNvPr id="3" name="Označba mesta vsebine 2">
            <a:extLst>
              <a:ext uri="{FF2B5EF4-FFF2-40B4-BE49-F238E27FC236}">
                <a16:creationId xmlns:a16="http://schemas.microsoft.com/office/drawing/2014/main" id="{7CFB6DBF-8579-48AC-9546-74B97DC1B7B2}"/>
              </a:ext>
            </a:extLst>
          </p:cNvPr>
          <p:cNvSpPr>
            <a:spLocks noGrp="1"/>
          </p:cNvSpPr>
          <p:nvPr>
            <p:ph idx="1"/>
          </p:nvPr>
        </p:nvSpPr>
        <p:spPr>
          <a:xfrm>
            <a:off x="169333" y="2193438"/>
            <a:ext cx="6841067" cy="4664562"/>
          </a:xfrm>
        </p:spPr>
        <p:txBody>
          <a:bodyPr>
            <a:normAutofit/>
          </a:bodyPr>
          <a:lstStyle/>
          <a:p>
            <a:r>
              <a:rPr lang="sl-SI" sz="2800" dirty="0"/>
              <a:t>Ljudje več let vplačujejo loto listke in še nikoli niso zadeli glavne nagrade, kolikšna misliš, da je možnost, da si milijone zadel prav ti, ki se sploh nisi prijavil na noben nagradni natečaj? </a:t>
            </a:r>
          </a:p>
          <a:p>
            <a:r>
              <a:rPr lang="sl-SI" sz="2800" dirty="0"/>
              <a:t>Nihče ni tak srečnež, zato ne odpiraj sporočil, ki od tebe zahtevajo osebne podatke za nakazilo, te prosijo za denarno pomoč, ali ti pošiljajo novice, ki jih »preprosto moraš videti«.</a:t>
            </a:r>
          </a:p>
        </p:txBody>
      </p:sp>
      <p:pic>
        <p:nvPicPr>
          <p:cNvPr id="4" name="Slika 3">
            <a:extLst>
              <a:ext uri="{FF2B5EF4-FFF2-40B4-BE49-F238E27FC236}">
                <a16:creationId xmlns:a16="http://schemas.microsoft.com/office/drawing/2014/main" id="{DD910D87-6519-4C07-8316-F35988CFF3A5}"/>
              </a:ext>
            </a:extLst>
          </p:cNvPr>
          <p:cNvPicPr>
            <a:picLocks noChangeAspect="1"/>
          </p:cNvPicPr>
          <p:nvPr/>
        </p:nvPicPr>
        <p:blipFill>
          <a:blip r:embed="rId2"/>
          <a:stretch>
            <a:fillRect/>
          </a:stretch>
        </p:blipFill>
        <p:spPr>
          <a:xfrm>
            <a:off x="7010400" y="2348752"/>
            <a:ext cx="5162550" cy="3537343"/>
          </a:xfrm>
          <a:prstGeom prst="rect">
            <a:avLst/>
          </a:prstGeom>
        </p:spPr>
      </p:pic>
    </p:spTree>
    <p:extLst>
      <p:ext uri="{BB962C8B-B14F-4D97-AF65-F5344CB8AC3E}">
        <p14:creationId xmlns:p14="http://schemas.microsoft.com/office/powerpoint/2010/main" val="65226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F29E93D-77F8-4114-8057-4CA16EE18EE6}"/>
              </a:ext>
            </a:extLst>
          </p:cNvPr>
          <p:cNvSpPr>
            <a:spLocks noGrp="1"/>
          </p:cNvSpPr>
          <p:nvPr>
            <p:ph type="title"/>
          </p:nvPr>
        </p:nvSpPr>
        <p:spPr/>
        <p:txBody>
          <a:bodyPr/>
          <a:lstStyle/>
          <a:p>
            <a:r>
              <a:rPr lang="pl-PL" b="1" dirty="0"/>
              <a:t>Dober izgled je pomemben tudi na spletu</a:t>
            </a:r>
            <a:br>
              <a:rPr lang="pl-PL" b="1" dirty="0"/>
            </a:br>
            <a:endParaRPr lang="sl-SI" dirty="0"/>
          </a:p>
        </p:txBody>
      </p:sp>
      <p:sp>
        <p:nvSpPr>
          <p:cNvPr id="3" name="Označba mesta vsebine 2">
            <a:extLst>
              <a:ext uri="{FF2B5EF4-FFF2-40B4-BE49-F238E27FC236}">
                <a16:creationId xmlns:a16="http://schemas.microsoft.com/office/drawing/2014/main" id="{6A5324BC-A2A7-4CD7-9E16-D8DEFFF38FDE}"/>
              </a:ext>
            </a:extLst>
          </p:cNvPr>
          <p:cNvSpPr>
            <a:spLocks noGrp="1"/>
          </p:cNvSpPr>
          <p:nvPr>
            <p:ph idx="1"/>
          </p:nvPr>
        </p:nvSpPr>
        <p:spPr>
          <a:xfrm>
            <a:off x="142440" y="2220331"/>
            <a:ext cx="6572126" cy="4548021"/>
          </a:xfrm>
        </p:spPr>
        <p:txBody>
          <a:bodyPr>
            <a:normAutofit fontScale="92500"/>
          </a:bodyPr>
          <a:lstStyle/>
          <a:p>
            <a:r>
              <a:rPr lang="sl-SI" sz="3200" dirty="0"/>
              <a:t>Z vsako objavo na spletu izgubiš nekaj svoje zasebnosti in dopolniš svoj spletni ugled. </a:t>
            </a:r>
          </a:p>
          <a:p>
            <a:r>
              <a:rPr lang="sl-SI" sz="3200" dirty="0"/>
              <a:t>Nekaj razkrijemo na </a:t>
            </a:r>
            <a:r>
              <a:rPr lang="sl-SI" sz="3200" dirty="0" err="1"/>
              <a:t>TikToku</a:t>
            </a:r>
            <a:r>
              <a:rPr lang="sl-SI" sz="3200" dirty="0"/>
              <a:t>, nekaj na </a:t>
            </a:r>
            <a:r>
              <a:rPr lang="sl-SI" sz="3200" dirty="0" err="1"/>
              <a:t>Instagramu</a:t>
            </a:r>
            <a:r>
              <a:rPr lang="sl-SI" sz="3200" dirty="0"/>
              <a:t> in nekaj na Facebooku – drobne informacije, ki sestavijo celotno spletno podobo. </a:t>
            </a:r>
          </a:p>
          <a:p>
            <a:r>
              <a:rPr lang="sl-SI" sz="3200" dirty="0"/>
              <a:t>Naj ti nor petkov večer ne pokvari možnosti za tvojo sanjsko službo.</a:t>
            </a:r>
          </a:p>
        </p:txBody>
      </p:sp>
      <p:pic>
        <p:nvPicPr>
          <p:cNvPr id="4" name="Slika 3">
            <a:extLst>
              <a:ext uri="{FF2B5EF4-FFF2-40B4-BE49-F238E27FC236}">
                <a16:creationId xmlns:a16="http://schemas.microsoft.com/office/drawing/2014/main" id="{07184594-F52F-499E-A049-D9E822CFFEFD}"/>
              </a:ext>
            </a:extLst>
          </p:cNvPr>
          <p:cNvPicPr>
            <a:picLocks noChangeAspect="1"/>
          </p:cNvPicPr>
          <p:nvPr/>
        </p:nvPicPr>
        <p:blipFill>
          <a:blip r:embed="rId2"/>
          <a:stretch>
            <a:fillRect/>
          </a:stretch>
        </p:blipFill>
        <p:spPr>
          <a:xfrm>
            <a:off x="6627256" y="3639671"/>
            <a:ext cx="5545693" cy="2199154"/>
          </a:xfrm>
          <a:prstGeom prst="rect">
            <a:avLst/>
          </a:prstGeom>
        </p:spPr>
      </p:pic>
    </p:spTree>
    <p:extLst>
      <p:ext uri="{BB962C8B-B14F-4D97-AF65-F5344CB8AC3E}">
        <p14:creationId xmlns:p14="http://schemas.microsoft.com/office/powerpoint/2010/main" val="414005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647ECA-566A-4EFF-86E7-C393674E51A1}"/>
              </a:ext>
            </a:extLst>
          </p:cNvPr>
          <p:cNvSpPr>
            <a:spLocks noGrp="1"/>
          </p:cNvSpPr>
          <p:nvPr>
            <p:ph type="title"/>
          </p:nvPr>
        </p:nvSpPr>
        <p:spPr/>
        <p:txBody>
          <a:bodyPr/>
          <a:lstStyle/>
          <a:p>
            <a:r>
              <a:rPr lang="sl-SI" b="1" dirty="0" err="1"/>
              <a:t>Sexting</a:t>
            </a:r>
            <a:br>
              <a:rPr lang="sl-SI" b="1" dirty="0"/>
            </a:br>
            <a:endParaRPr lang="sl-SI" dirty="0"/>
          </a:p>
        </p:txBody>
      </p:sp>
      <p:sp>
        <p:nvSpPr>
          <p:cNvPr id="3" name="Označba mesta vsebine 2">
            <a:extLst>
              <a:ext uri="{FF2B5EF4-FFF2-40B4-BE49-F238E27FC236}">
                <a16:creationId xmlns:a16="http://schemas.microsoft.com/office/drawing/2014/main" id="{7879CE47-7CED-48F6-ABFE-7F68C14C6F18}"/>
              </a:ext>
            </a:extLst>
          </p:cNvPr>
          <p:cNvSpPr>
            <a:spLocks noGrp="1"/>
          </p:cNvSpPr>
          <p:nvPr>
            <p:ph idx="1"/>
          </p:nvPr>
        </p:nvSpPr>
        <p:spPr>
          <a:xfrm>
            <a:off x="142439" y="2193436"/>
            <a:ext cx="6491443" cy="4664563"/>
          </a:xfrm>
        </p:spPr>
        <p:txBody>
          <a:bodyPr>
            <a:normAutofit/>
          </a:bodyPr>
          <a:lstStyle/>
          <a:p>
            <a:r>
              <a:rPr lang="sl-SI" dirty="0"/>
              <a:t>Pošiljanje golih ali razgaljenih fotografij, posnetkov in seksualnih sporočil prek spleta ali mobilnih naprav je lahko zelo nevarno, saj ko vsebino enkrat pošlješ, popolnoma izgubiš nadzor nad njo – prejemnik jo lahko objavi javno, pošlje prijateljem ali te z njo izsiljuje. </a:t>
            </a:r>
          </a:p>
          <a:p>
            <a:r>
              <a:rPr lang="sl-SI" dirty="0"/>
              <a:t>Pred vsako vsebino, ki jo pošlješ, se vprašaj, ali bi želel, da jo vidijo tudi tvoji prijatelji, starši, učitelji, bodoči delodajalci in neznanci.</a:t>
            </a:r>
          </a:p>
        </p:txBody>
      </p:sp>
      <p:pic>
        <p:nvPicPr>
          <p:cNvPr id="4" name="Slika 3">
            <a:extLst>
              <a:ext uri="{FF2B5EF4-FFF2-40B4-BE49-F238E27FC236}">
                <a16:creationId xmlns:a16="http://schemas.microsoft.com/office/drawing/2014/main" id="{558CC6CE-1FE9-4801-A432-695B442086BD}"/>
              </a:ext>
            </a:extLst>
          </p:cNvPr>
          <p:cNvPicPr>
            <a:picLocks noChangeAspect="1"/>
          </p:cNvPicPr>
          <p:nvPr/>
        </p:nvPicPr>
        <p:blipFill>
          <a:blip r:embed="rId2"/>
          <a:stretch>
            <a:fillRect/>
          </a:stretch>
        </p:blipFill>
        <p:spPr>
          <a:xfrm>
            <a:off x="6526473" y="3603811"/>
            <a:ext cx="5523088" cy="2190190"/>
          </a:xfrm>
          <a:prstGeom prst="rect">
            <a:avLst/>
          </a:prstGeom>
        </p:spPr>
      </p:pic>
    </p:spTree>
    <p:extLst>
      <p:ext uri="{BB962C8B-B14F-4D97-AF65-F5344CB8AC3E}">
        <p14:creationId xmlns:p14="http://schemas.microsoft.com/office/powerpoint/2010/main" val="172750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D49593-0BFB-4736-86EB-BD72108022D3}"/>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F65F7960-9B87-407C-8B75-F4A27E53CF1A}"/>
              </a:ext>
            </a:extLst>
          </p:cNvPr>
          <p:cNvSpPr>
            <a:spLocks noGrp="1"/>
          </p:cNvSpPr>
          <p:nvPr>
            <p:ph idx="1"/>
          </p:nvPr>
        </p:nvSpPr>
        <p:spPr/>
        <p:txBody>
          <a:bodyPr/>
          <a:lstStyle/>
          <a:p>
            <a:endParaRPr lang="sl-SI"/>
          </a:p>
        </p:txBody>
      </p:sp>
    </p:spTree>
    <p:extLst>
      <p:ext uri="{BB962C8B-B14F-4D97-AF65-F5344CB8AC3E}">
        <p14:creationId xmlns:p14="http://schemas.microsoft.com/office/powerpoint/2010/main" val="142201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BF5935-19F8-46F4-9253-16E8A2B2DEC5}"/>
              </a:ext>
            </a:extLst>
          </p:cNvPr>
          <p:cNvSpPr>
            <a:spLocks noGrp="1"/>
          </p:cNvSpPr>
          <p:nvPr>
            <p:ph type="title"/>
          </p:nvPr>
        </p:nvSpPr>
        <p:spPr/>
        <p:txBody>
          <a:bodyPr/>
          <a:lstStyle/>
          <a:p>
            <a:r>
              <a:rPr lang="sl-SI" dirty="0"/>
              <a:t>Nasveti za učence</a:t>
            </a:r>
          </a:p>
        </p:txBody>
      </p:sp>
      <p:sp>
        <p:nvSpPr>
          <p:cNvPr id="3" name="Označba mesta vsebine 2">
            <a:extLst>
              <a:ext uri="{FF2B5EF4-FFF2-40B4-BE49-F238E27FC236}">
                <a16:creationId xmlns:a16="http://schemas.microsoft.com/office/drawing/2014/main" id="{67DB0CD7-D455-42AA-A12D-7E450A60F5DD}"/>
              </a:ext>
            </a:extLst>
          </p:cNvPr>
          <p:cNvSpPr>
            <a:spLocks noGrp="1"/>
          </p:cNvSpPr>
          <p:nvPr>
            <p:ph idx="1"/>
          </p:nvPr>
        </p:nvSpPr>
        <p:spPr>
          <a:xfrm>
            <a:off x="680321" y="2336872"/>
            <a:ext cx="11296526" cy="4521127"/>
          </a:xfrm>
        </p:spPr>
        <p:txBody>
          <a:bodyPr>
            <a:normAutofit/>
          </a:bodyPr>
          <a:lstStyle/>
          <a:p>
            <a:r>
              <a:rPr lang="sl-SI" sz="2800" dirty="0"/>
              <a:t>Splet je krasna stvar, dokler te povezuje s svetom, prijatelji in novimi zanimivostmi.</a:t>
            </a:r>
          </a:p>
          <a:p>
            <a:r>
              <a:rPr lang="sl-SI" sz="2800" dirty="0"/>
              <a:t> Ko te omreži tako, da ti zmanjka časa za življenje v živo, pa ves ta spletni svet v resnici ni več tako lep.</a:t>
            </a:r>
          </a:p>
          <a:p>
            <a:r>
              <a:rPr lang="sl-SI" sz="2800" dirty="0"/>
              <a:t> Lahko ti vzame dobro počutje, prijatelje in nadzor nad samim seboj. </a:t>
            </a:r>
          </a:p>
          <a:p>
            <a:r>
              <a:rPr lang="sl-SI" sz="2800" b="1" dirty="0"/>
              <a:t>Spoznaj pravočasno znake pretirane uporabe spleta in pazi nase! </a:t>
            </a:r>
          </a:p>
          <a:p>
            <a:r>
              <a:rPr lang="sl-SI" sz="2800" b="1" dirty="0"/>
              <a:t>Naj splet ostane na lepši strani tvojega zanimivega življenja.</a:t>
            </a:r>
            <a:endParaRPr lang="sl-SI" sz="2800" dirty="0"/>
          </a:p>
        </p:txBody>
      </p:sp>
    </p:spTree>
    <p:extLst>
      <p:ext uri="{BB962C8B-B14F-4D97-AF65-F5344CB8AC3E}">
        <p14:creationId xmlns:p14="http://schemas.microsoft.com/office/powerpoint/2010/main" val="373299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9C4F68-ED48-4ED5-9B77-ED29A84EC245}"/>
              </a:ext>
            </a:extLst>
          </p:cNvPr>
          <p:cNvSpPr>
            <a:spLocks noGrp="1"/>
          </p:cNvSpPr>
          <p:nvPr>
            <p:ph type="title"/>
          </p:nvPr>
        </p:nvSpPr>
        <p:spPr/>
        <p:txBody>
          <a:bodyPr/>
          <a:lstStyle/>
          <a:p>
            <a:r>
              <a:rPr lang="pl-PL" b="1" dirty="0"/>
              <a:t>Kako vem, kdaj je preveč?</a:t>
            </a:r>
            <a:br>
              <a:rPr lang="pl-PL" b="1" dirty="0"/>
            </a:br>
            <a:endParaRPr lang="sl-SI" dirty="0"/>
          </a:p>
        </p:txBody>
      </p:sp>
      <p:sp>
        <p:nvSpPr>
          <p:cNvPr id="3" name="Označba mesta vsebine 2">
            <a:extLst>
              <a:ext uri="{FF2B5EF4-FFF2-40B4-BE49-F238E27FC236}">
                <a16:creationId xmlns:a16="http://schemas.microsoft.com/office/drawing/2014/main" id="{948EF1A2-7114-46BF-A5A8-C2CA0838DC8C}"/>
              </a:ext>
            </a:extLst>
          </p:cNvPr>
          <p:cNvSpPr>
            <a:spLocks noGrp="1"/>
          </p:cNvSpPr>
          <p:nvPr>
            <p:ph idx="1"/>
          </p:nvPr>
        </p:nvSpPr>
        <p:spPr>
          <a:xfrm>
            <a:off x="1" y="2336872"/>
            <a:ext cx="8184776" cy="4422515"/>
          </a:xfrm>
        </p:spPr>
        <p:txBody>
          <a:bodyPr>
            <a:normAutofit lnSpcReduction="10000"/>
          </a:bodyPr>
          <a:lstStyle/>
          <a:p>
            <a:r>
              <a:rPr lang="sl-SI" sz="2800" dirty="0"/>
              <a:t>Ko nimaš več časa za prijatelje in druženje, ker komaj čakaš, da vstopiš v svet družbenih omrežij, računalniških iger in drugih spletnih zapeljivosti, se odmikaš od ljudi.</a:t>
            </a:r>
          </a:p>
          <a:p>
            <a:r>
              <a:rPr lang="sl-SI" sz="2800" dirty="0"/>
              <a:t> Lahko se zgodi, da se vse težje pogovarjaš iz oči v oči in da se oglasi tudi tvoje telo: </a:t>
            </a:r>
          </a:p>
          <a:p>
            <a:r>
              <a:rPr lang="sl-SI" sz="2800" dirty="0"/>
              <a:t>pojavijo se lahko glavoboli,</a:t>
            </a:r>
          </a:p>
          <a:p>
            <a:r>
              <a:rPr lang="sl-SI" sz="2800" dirty="0"/>
              <a:t> boleče zapestje,</a:t>
            </a:r>
          </a:p>
          <a:p>
            <a:r>
              <a:rPr lang="sl-SI" sz="2800" dirty="0"/>
              <a:t> nihanje telesne teže </a:t>
            </a:r>
          </a:p>
          <a:p>
            <a:r>
              <a:rPr lang="sl-SI" sz="2800" dirty="0"/>
              <a:t>in podobni neprijetni znaki.</a:t>
            </a:r>
          </a:p>
        </p:txBody>
      </p:sp>
      <p:pic>
        <p:nvPicPr>
          <p:cNvPr id="4" name="Slika 3">
            <a:extLst>
              <a:ext uri="{FF2B5EF4-FFF2-40B4-BE49-F238E27FC236}">
                <a16:creationId xmlns:a16="http://schemas.microsoft.com/office/drawing/2014/main" id="{4C64293E-5BD9-43EB-8EAE-F3F4E059F0AE}"/>
              </a:ext>
            </a:extLst>
          </p:cNvPr>
          <p:cNvPicPr>
            <a:picLocks noChangeAspect="1"/>
          </p:cNvPicPr>
          <p:nvPr/>
        </p:nvPicPr>
        <p:blipFill>
          <a:blip r:embed="rId2"/>
          <a:stretch>
            <a:fillRect/>
          </a:stretch>
        </p:blipFill>
        <p:spPr>
          <a:xfrm>
            <a:off x="6761913" y="2070847"/>
            <a:ext cx="5107358" cy="4344801"/>
          </a:xfrm>
          <a:prstGeom prst="rect">
            <a:avLst/>
          </a:prstGeom>
        </p:spPr>
      </p:pic>
    </p:spTree>
    <p:extLst>
      <p:ext uri="{BB962C8B-B14F-4D97-AF65-F5344CB8AC3E}">
        <p14:creationId xmlns:p14="http://schemas.microsoft.com/office/powerpoint/2010/main" val="135778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E615F4F-BCDE-4176-B3AC-EB3CD3DD996D}"/>
              </a:ext>
            </a:extLst>
          </p:cNvPr>
          <p:cNvSpPr>
            <a:spLocks noGrp="1"/>
          </p:cNvSpPr>
          <p:nvPr>
            <p:ph type="title"/>
          </p:nvPr>
        </p:nvSpPr>
        <p:spPr/>
        <p:txBody>
          <a:bodyPr/>
          <a:lstStyle/>
          <a:p>
            <a:r>
              <a:rPr lang="pl-PL" b="1" dirty="0"/>
              <a:t>Kako vem, kdaj je preveč?</a:t>
            </a:r>
            <a:br>
              <a:rPr lang="pl-PL" b="1" dirty="0"/>
            </a:br>
            <a:endParaRPr lang="sl-SI" dirty="0"/>
          </a:p>
        </p:txBody>
      </p:sp>
      <p:sp>
        <p:nvSpPr>
          <p:cNvPr id="3" name="Označba mesta vsebine 2">
            <a:extLst>
              <a:ext uri="{FF2B5EF4-FFF2-40B4-BE49-F238E27FC236}">
                <a16:creationId xmlns:a16="http://schemas.microsoft.com/office/drawing/2014/main" id="{9533B4CC-CE51-4956-A4CD-839F478E4848}"/>
              </a:ext>
            </a:extLst>
          </p:cNvPr>
          <p:cNvSpPr>
            <a:spLocks noGrp="1"/>
          </p:cNvSpPr>
          <p:nvPr>
            <p:ph idx="1"/>
          </p:nvPr>
        </p:nvSpPr>
        <p:spPr>
          <a:xfrm>
            <a:off x="0" y="2220331"/>
            <a:ext cx="7889938" cy="4458374"/>
          </a:xfrm>
        </p:spPr>
        <p:txBody>
          <a:bodyPr>
            <a:normAutofit/>
          </a:bodyPr>
          <a:lstStyle/>
          <a:p>
            <a:r>
              <a:rPr lang="sl-SI" sz="3200" dirty="0"/>
              <a:t>Ko ne moreš zmanjšati ali prenehati s preverjanjem družbenih omrežij,</a:t>
            </a:r>
          </a:p>
          <a:p>
            <a:r>
              <a:rPr lang="sl-SI" sz="3200" dirty="0"/>
              <a:t> z računalniškimi igricami ali s kakšnimi drugimi spletnimi dejavnostmi,</a:t>
            </a:r>
          </a:p>
          <a:p>
            <a:r>
              <a:rPr lang="sl-SI" sz="3200" dirty="0"/>
              <a:t> kadar to sam hočeš in si to na tihem želiš, je stvar že zelo resna.</a:t>
            </a:r>
          </a:p>
          <a:p>
            <a:r>
              <a:rPr lang="sl-SI" sz="3200" dirty="0"/>
              <a:t> Če poskušaš in ne gre, je to zanesljiv znak, da je tvoja uporaba spleta pretirana.</a:t>
            </a:r>
          </a:p>
        </p:txBody>
      </p:sp>
      <p:pic>
        <p:nvPicPr>
          <p:cNvPr id="4" name="Slika 3">
            <a:extLst>
              <a:ext uri="{FF2B5EF4-FFF2-40B4-BE49-F238E27FC236}">
                <a16:creationId xmlns:a16="http://schemas.microsoft.com/office/drawing/2014/main" id="{9E35E1CD-2D3E-4303-A19E-266DB820B5AB}"/>
              </a:ext>
            </a:extLst>
          </p:cNvPr>
          <p:cNvPicPr>
            <a:picLocks noChangeAspect="1"/>
          </p:cNvPicPr>
          <p:nvPr/>
        </p:nvPicPr>
        <p:blipFill>
          <a:blip r:embed="rId2"/>
          <a:stretch>
            <a:fillRect/>
          </a:stretch>
        </p:blipFill>
        <p:spPr>
          <a:xfrm>
            <a:off x="6994939" y="1649506"/>
            <a:ext cx="5043540" cy="4579003"/>
          </a:xfrm>
          <a:prstGeom prst="rect">
            <a:avLst/>
          </a:prstGeom>
        </p:spPr>
      </p:pic>
    </p:spTree>
    <p:extLst>
      <p:ext uri="{BB962C8B-B14F-4D97-AF65-F5344CB8AC3E}">
        <p14:creationId xmlns:p14="http://schemas.microsoft.com/office/powerpoint/2010/main" val="3507829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AEFCB8D-8DD6-4D5E-BC1B-C60B0094E389}"/>
              </a:ext>
            </a:extLst>
          </p:cNvPr>
          <p:cNvSpPr>
            <a:spLocks noGrp="1"/>
          </p:cNvSpPr>
          <p:nvPr>
            <p:ph type="title"/>
          </p:nvPr>
        </p:nvSpPr>
        <p:spPr/>
        <p:txBody>
          <a:bodyPr/>
          <a:lstStyle/>
          <a:p>
            <a:r>
              <a:rPr lang="sl-SI" b="1" dirty="0"/>
              <a:t>Kaj naj naredim? </a:t>
            </a:r>
            <a:br>
              <a:rPr lang="sl-SI" b="1" dirty="0"/>
            </a:br>
            <a:endParaRPr lang="sl-SI" dirty="0"/>
          </a:p>
        </p:txBody>
      </p:sp>
      <p:sp>
        <p:nvSpPr>
          <p:cNvPr id="3" name="Označba mesta vsebine 2">
            <a:extLst>
              <a:ext uri="{FF2B5EF4-FFF2-40B4-BE49-F238E27FC236}">
                <a16:creationId xmlns:a16="http://schemas.microsoft.com/office/drawing/2014/main" id="{CF13F6AC-804C-4BEB-A785-8249CB120231}"/>
              </a:ext>
            </a:extLst>
          </p:cNvPr>
          <p:cNvSpPr>
            <a:spLocks noGrp="1"/>
          </p:cNvSpPr>
          <p:nvPr>
            <p:ph idx="1"/>
          </p:nvPr>
        </p:nvSpPr>
        <p:spPr>
          <a:xfrm>
            <a:off x="295835" y="2336873"/>
            <a:ext cx="7915837" cy="4225292"/>
          </a:xfrm>
        </p:spPr>
        <p:txBody>
          <a:bodyPr>
            <a:normAutofit fontScale="92500" lnSpcReduction="10000"/>
          </a:bodyPr>
          <a:lstStyle/>
          <a:p>
            <a:r>
              <a:rPr lang="sl-SI" sz="2800" dirty="0"/>
              <a:t>Postani gospodar svojega časa.</a:t>
            </a:r>
          </a:p>
          <a:p>
            <a:r>
              <a:rPr lang="sl-SI" sz="2800" dirty="0"/>
              <a:t> Naj te splet ne zapelje kadar koli in kjer koli. </a:t>
            </a:r>
          </a:p>
          <a:p>
            <a:r>
              <a:rPr lang="sl-SI" sz="2800" dirty="0"/>
              <a:t>Spremeni svoje spletne navade. </a:t>
            </a:r>
          </a:p>
          <a:p>
            <a:r>
              <a:rPr lang="sl-SI" sz="2800" dirty="0"/>
              <a:t>Organiziraj se. </a:t>
            </a:r>
          </a:p>
          <a:p>
            <a:r>
              <a:rPr lang="sl-SI" sz="2800" dirty="0"/>
              <a:t>Natančno si določi čas, kdaj si na spletu in kdaj te tam ni.</a:t>
            </a:r>
          </a:p>
          <a:p>
            <a:r>
              <a:rPr lang="sl-SI" sz="2800" dirty="0"/>
              <a:t> Razmisli o svojih razlogih uporabe spleta. </a:t>
            </a:r>
          </a:p>
          <a:p>
            <a:r>
              <a:rPr lang="sl-SI" sz="2800" dirty="0"/>
              <a:t>Poišči si nove dejavnosti. </a:t>
            </a:r>
          </a:p>
          <a:p>
            <a:r>
              <a:rPr lang="sl-SI" sz="2800" dirty="0"/>
              <a:t>Načrtuj druženje s prijatelji, rekreacijo, čas za glasbo in za vse drugo, kar te veseli. </a:t>
            </a:r>
          </a:p>
        </p:txBody>
      </p:sp>
      <p:pic>
        <p:nvPicPr>
          <p:cNvPr id="4" name="Slika 3">
            <a:extLst>
              <a:ext uri="{FF2B5EF4-FFF2-40B4-BE49-F238E27FC236}">
                <a16:creationId xmlns:a16="http://schemas.microsoft.com/office/drawing/2014/main" id="{F2B76333-12DA-4B78-A1AA-717CA985DFE9}"/>
              </a:ext>
            </a:extLst>
          </p:cNvPr>
          <p:cNvPicPr>
            <a:picLocks noChangeAspect="1"/>
          </p:cNvPicPr>
          <p:nvPr/>
        </p:nvPicPr>
        <p:blipFill>
          <a:blip r:embed="rId2"/>
          <a:stretch>
            <a:fillRect/>
          </a:stretch>
        </p:blipFill>
        <p:spPr>
          <a:xfrm>
            <a:off x="8093716" y="2106986"/>
            <a:ext cx="3903022" cy="4652402"/>
          </a:xfrm>
          <a:prstGeom prst="rect">
            <a:avLst/>
          </a:prstGeom>
        </p:spPr>
      </p:pic>
    </p:spTree>
    <p:extLst>
      <p:ext uri="{BB962C8B-B14F-4D97-AF65-F5344CB8AC3E}">
        <p14:creationId xmlns:p14="http://schemas.microsoft.com/office/powerpoint/2010/main" val="117066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4A4013-4EB9-47B4-9961-3D240BB7716F}"/>
              </a:ext>
            </a:extLst>
          </p:cNvPr>
          <p:cNvSpPr>
            <a:spLocks noGrp="1"/>
          </p:cNvSpPr>
          <p:nvPr>
            <p:ph type="title"/>
          </p:nvPr>
        </p:nvSpPr>
        <p:spPr/>
        <p:txBody>
          <a:bodyPr>
            <a:normAutofit fontScale="90000"/>
          </a:bodyPr>
          <a:lstStyle/>
          <a:p>
            <a:r>
              <a:rPr lang="sl-SI" b="1" dirty="0"/>
              <a:t>Družbena omrežja </a:t>
            </a:r>
            <a:br>
              <a:rPr lang="sl-SI" b="1" dirty="0"/>
            </a:br>
            <a:r>
              <a:rPr lang="sl-SI" b="1" dirty="0"/>
              <a:t>Super so, dokler jih uporabljaš varno! </a:t>
            </a:r>
            <a:br>
              <a:rPr lang="sl-SI" b="1" dirty="0"/>
            </a:br>
            <a:endParaRPr lang="sl-SI" dirty="0"/>
          </a:p>
        </p:txBody>
      </p:sp>
      <p:sp>
        <p:nvSpPr>
          <p:cNvPr id="3" name="Označba mesta vsebine 2">
            <a:extLst>
              <a:ext uri="{FF2B5EF4-FFF2-40B4-BE49-F238E27FC236}">
                <a16:creationId xmlns:a16="http://schemas.microsoft.com/office/drawing/2014/main" id="{5E1FFF53-D7AA-47A0-9F92-D4B1DA700324}"/>
              </a:ext>
            </a:extLst>
          </p:cNvPr>
          <p:cNvSpPr>
            <a:spLocks noGrp="1"/>
          </p:cNvSpPr>
          <p:nvPr>
            <p:ph idx="1"/>
          </p:nvPr>
        </p:nvSpPr>
        <p:spPr>
          <a:xfrm>
            <a:off x="1" y="2202403"/>
            <a:ext cx="8050306" cy="4718350"/>
          </a:xfrm>
        </p:spPr>
        <p:txBody>
          <a:bodyPr>
            <a:normAutofit lnSpcReduction="10000"/>
          </a:bodyPr>
          <a:lstStyle/>
          <a:p>
            <a:r>
              <a:rPr lang="sl-SI" sz="2800" dirty="0"/>
              <a:t>družbena omrežja (</a:t>
            </a:r>
            <a:r>
              <a:rPr lang="sl-SI" sz="2800" dirty="0" err="1"/>
              <a:t>instagram</a:t>
            </a:r>
            <a:r>
              <a:rPr lang="sl-SI" sz="2800" dirty="0"/>
              <a:t>, </a:t>
            </a:r>
            <a:r>
              <a:rPr lang="sl-SI" sz="2800" dirty="0" err="1"/>
              <a:t>snapchat</a:t>
            </a:r>
            <a:r>
              <a:rPr lang="sl-SI" sz="2800" dirty="0"/>
              <a:t>, </a:t>
            </a:r>
            <a:r>
              <a:rPr lang="sl-SI" sz="2800" dirty="0" err="1"/>
              <a:t>tiktok</a:t>
            </a:r>
            <a:r>
              <a:rPr lang="sl-SI" sz="2800" dirty="0"/>
              <a:t>, </a:t>
            </a:r>
            <a:r>
              <a:rPr lang="sl-SI" sz="2800" dirty="0" err="1"/>
              <a:t>viber</a:t>
            </a:r>
            <a:r>
              <a:rPr lang="sl-SI" sz="2800" dirty="0"/>
              <a:t>, </a:t>
            </a:r>
            <a:r>
              <a:rPr lang="sl-SI" sz="2800" dirty="0" err="1"/>
              <a:t>youtube</a:t>
            </a:r>
            <a:r>
              <a:rPr lang="sl-SI" sz="2800" dirty="0"/>
              <a:t>, </a:t>
            </a:r>
            <a:r>
              <a:rPr lang="sl-SI" sz="2800" dirty="0" err="1"/>
              <a:t>facebook</a:t>
            </a:r>
            <a:r>
              <a:rPr lang="sl-SI" sz="2800" dirty="0"/>
              <a:t>, </a:t>
            </a:r>
            <a:r>
              <a:rPr lang="sl-SI" sz="2800" dirty="0" err="1"/>
              <a:t>twitter</a:t>
            </a:r>
            <a:r>
              <a:rPr lang="sl-SI" sz="2800" dirty="0"/>
              <a:t> in druga) te lahko danes v trenutku povežejo skoraj z vsakim Zemljanom.</a:t>
            </a:r>
          </a:p>
          <a:p>
            <a:r>
              <a:rPr lang="sl-SI" sz="2800" dirty="0"/>
              <a:t> A prav tako lahko skoraj vsakemu Zemljanu omogočijo, da pogleda naravnost v tvoje zasebno življenje.</a:t>
            </a:r>
          </a:p>
          <a:p>
            <a:r>
              <a:rPr lang="sl-SI" sz="2800" dirty="0"/>
              <a:t> </a:t>
            </a:r>
            <a:r>
              <a:rPr lang="sl-SI" sz="2800" b="1" dirty="0"/>
              <a:t>Ne bodi kot lutka v izložbi.</a:t>
            </a:r>
          </a:p>
          <a:p>
            <a:r>
              <a:rPr lang="sl-SI" sz="2800" b="1" dirty="0"/>
              <a:t> Ti odločaj in nadzoruj, kdo lahko ima stik s tabo.</a:t>
            </a:r>
          </a:p>
          <a:p>
            <a:r>
              <a:rPr lang="sl-SI" sz="2800" b="1" dirty="0"/>
              <a:t> Zaščiti svojo zasebnost na družbenih omrežjih</a:t>
            </a:r>
            <a:endParaRPr lang="sl-SI" sz="2800" dirty="0"/>
          </a:p>
        </p:txBody>
      </p:sp>
      <p:pic>
        <p:nvPicPr>
          <p:cNvPr id="4" name="Slika 3">
            <a:extLst>
              <a:ext uri="{FF2B5EF4-FFF2-40B4-BE49-F238E27FC236}">
                <a16:creationId xmlns:a16="http://schemas.microsoft.com/office/drawing/2014/main" id="{064A62FB-F477-4ED7-894E-3A9E6C3268DF}"/>
              </a:ext>
            </a:extLst>
          </p:cNvPr>
          <p:cNvPicPr>
            <a:picLocks noChangeAspect="1"/>
          </p:cNvPicPr>
          <p:nvPr/>
        </p:nvPicPr>
        <p:blipFill>
          <a:blip r:embed="rId2"/>
          <a:stretch>
            <a:fillRect/>
          </a:stretch>
        </p:blipFill>
        <p:spPr>
          <a:xfrm>
            <a:off x="7602426" y="2940424"/>
            <a:ext cx="4589574" cy="3074893"/>
          </a:xfrm>
          <a:prstGeom prst="rect">
            <a:avLst/>
          </a:prstGeom>
        </p:spPr>
      </p:pic>
    </p:spTree>
    <p:extLst>
      <p:ext uri="{BB962C8B-B14F-4D97-AF65-F5344CB8AC3E}">
        <p14:creationId xmlns:p14="http://schemas.microsoft.com/office/powerpoint/2010/main" val="4091193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A2D1734-3667-4FB1-80F5-F2C4F1CB58EE}"/>
              </a:ext>
            </a:extLst>
          </p:cNvPr>
          <p:cNvSpPr>
            <a:spLocks noGrp="1"/>
          </p:cNvSpPr>
          <p:nvPr>
            <p:ph type="title"/>
          </p:nvPr>
        </p:nvSpPr>
        <p:spPr/>
        <p:txBody>
          <a:bodyPr/>
          <a:lstStyle/>
          <a:p>
            <a:r>
              <a:rPr lang="sl-SI" b="1" dirty="0"/>
              <a:t>Sestavi zapleteno geslo</a:t>
            </a:r>
            <a:br>
              <a:rPr lang="sl-SI" b="1" dirty="0"/>
            </a:br>
            <a:endParaRPr lang="sl-SI" dirty="0"/>
          </a:p>
        </p:txBody>
      </p:sp>
      <p:sp>
        <p:nvSpPr>
          <p:cNvPr id="3" name="Označba mesta vsebine 2">
            <a:extLst>
              <a:ext uri="{FF2B5EF4-FFF2-40B4-BE49-F238E27FC236}">
                <a16:creationId xmlns:a16="http://schemas.microsoft.com/office/drawing/2014/main" id="{82EA2C1B-0536-4036-8F4C-3BDFC9028295}"/>
              </a:ext>
            </a:extLst>
          </p:cNvPr>
          <p:cNvSpPr>
            <a:spLocks noGrp="1"/>
          </p:cNvSpPr>
          <p:nvPr>
            <p:ph idx="1"/>
          </p:nvPr>
        </p:nvSpPr>
        <p:spPr>
          <a:xfrm>
            <a:off x="241051" y="2283085"/>
            <a:ext cx="8060268" cy="4485268"/>
          </a:xfrm>
        </p:spPr>
        <p:txBody>
          <a:bodyPr>
            <a:normAutofit lnSpcReduction="10000"/>
          </a:bodyPr>
          <a:lstStyle/>
          <a:p>
            <a:r>
              <a:rPr lang="sl-SI" dirty="0"/>
              <a:t>Ne olajšaj nikomur dostopa do tvojih uporabniških računov!</a:t>
            </a:r>
          </a:p>
          <a:p>
            <a:r>
              <a:rPr lang="sl-SI" dirty="0"/>
              <a:t> Sestavi zapleteno geslo. </a:t>
            </a:r>
          </a:p>
          <a:p>
            <a:r>
              <a:rPr lang="sl-SI" dirty="0"/>
              <a:t>Vsebuje naj najmanj 8 znakov in med njimi naj bodo tako velike kot male črke, številke in vsaj en od ostalih znakov na tipkovnici (npr. !, #,%,&amp;,*,…).</a:t>
            </a:r>
          </a:p>
          <a:p>
            <a:r>
              <a:rPr lang="sl-SI" dirty="0"/>
              <a:t> Gesla ne zaupaj nikomur!</a:t>
            </a:r>
          </a:p>
          <a:p>
            <a:r>
              <a:rPr lang="sl-SI" dirty="0"/>
              <a:t>Pomagaj si npr. s kakšnim lastnim priljubljenim ali malce prismojenim stavkom, ki ga z uporabo začetnic besed spremeniš v geslo.</a:t>
            </a:r>
          </a:p>
          <a:p>
            <a:r>
              <a:rPr lang="sl-SI" dirty="0"/>
              <a:t> Stavek »Moj kuža Piki ima 4 tačke in 2 ušesi!« postane geslo MkPi4t&amp;2u!</a:t>
            </a:r>
          </a:p>
        </p:txBody>
      </p:sp>
      <p:pic>
        <p:nvPicPr>
          <p:cNvPr id="4" name="Slika 3">
            <a:extLst>
              <a:ext uri="{FF2B5EF4-FFF2-40B4-BE49-F238E27FC236}">
                <a16:creationId xmlns:a16="http://schemas.microsoft.com/office/drawing/2014/main" id="{533546F3-17EC-4A43-A343-0E068DEED973}"/>
              </a:ext>
            </a:extLst>
          </p:cNvPr>
          <p:cNvPicPr>
            <a:picLocks noChangeAspect="1"/>
          </p:cNvPicPr>
          <p:nvPr/>
        </p:nvPicPr>
        <p:blipFill>
          <a:blip r:embed="rId2"/>
          <a:stretch>
            <a:fillRect/>
          </a:stretch>
        </p:blipFill>
        <p:spPr>
          <a:xfrm>
            <a:off x="7775768" y="2571509"/>
            <a:ext cx="4285302" cy="3908419"/>
          </a:xfrm>
          <a:prstGeom prst="rect">
            <a:avLst/>
          </a:prstGeom>
        </p:spPr>
      </p:pic>
    </p:spTree>
    <p:extLst>
      <p:ext uri="{BB962C8B-B14F-4D97-AF65-F5344CB8AC3E}">
        <p14:creationId xmlns:p14="http://schemas.microsoft.com/office/powerpoint/2010/main" val="321972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DA9514-09F4-4CE6-AD5A-378D63AA88FA}"/>
              </a:ext>
            </a:extLst>
          </p:cNvPr>
          <p:cNvSpPr>
            <a:spLocks noGrp="1"/>
          </p:cNvSpPr>
          <p:nvPr>
            <p:ph type="title"/>
          </p:nvPr>
        </p:nvSpPr>
        <p:spPr/>
        <p:txBody>
          <a:bodyPr/>
          <a:lstStyle/>
          <a:p>
            <a:r>
              <a:rPr lang="sl-SI" b="1" dirty="0"/>
              <a:t>Zaščiti osebne podatke </a:t>
            </a:r>
            <a:br>
              <a:rPr lang="sl-SI" b="1" dirty="0"/>
            </a:br>
            <a:endParaRPr lang="sl-SI" dirty="0"/>
          </a:p>
        </p:txBody>
      </p:sp>
      <p:sp>
        <p:nvSpPr>
          <p:cNvPr id="3" name="Označba mesta vsebine 2">
            <a:extLst>
              <a:ext uri="{FF2B5EF4-FFF2-40B4-BE49-F238E27FC236}">
                <a16:creationId xmlns:a16="http://schemas.microsoft.com/office/drawing/2014/main" id="{88F6F592-D693-43EF-ADC2-ABC5EB5A2494}"/>
              </a:ext>
            </a:extLst>
          </p:cNvPr>
          <p:cNvSpPr>
            <a:spLocks noGrp="1"/>
          </p:cNvSpPr>
          <p:nvPr>
            <p:ph idx="1"/>
          </p:nvPr>
        </p:nvSpPr>
        <p:spPr>
          <a:xfrm>
            <a:off x="232087" y="2220331"/>
            <a:ext cx="7773396" cy="4449409"/>
          </a:xfrm>
        </p:spPr>
        <p:txBody>
          <a:bodyPr>
            <a:normAutofit lnSpcReduction="10000"/>
          </a:bodyPr>
          <a:lstStyle/>
          <a:p>
            <a:r>
              <a:rPr lang="sl-SI" sz="2800" dirty="0"/>
              <a:t>TINNG! To je kratica, s katero si lažje zapomniš, da so Telefonska številka, polno Ime, domač Naslov, Načrti, kam se odpravljaš in podobno, ter Geslo tisti podatki, s katerimi smo na družbenih omrežjih še posebej previdni.</a:t>
            </a:r>
          </a:p>
          <a:p>
            <a:r>
              <a:rPr lang="sl-SI" sz="2800" dirty="0"/>
              <a:t> Ne širi jih kar tako naokoli! </a:t>
            </a:r>
          </a:p>
          <a:p>
            <a:r>
              <a:rPr lang="sl-SI" sz="2800" dirty="0"/>
              <a:t>Pri omrežjih, ki to omogočajo, uporabljaj nastavitve, s katerimi lahko določiš, kdo od tvojih spletnih znancev lahko vidi katere tvoje podatke in objave.</a:t>
            </a:r>
          </a:p>
          <a:p>
            <a:endParaRPr lang="sl-SI" sz="2800" dirty="0"/>
          </a:p>
        </p:txBody>
      </p:sp>
      <p:pic>
        <p:nvPicPr>
          <p:cNvPr id="4" name="Slika 3">
            <a:extLst>
              <a:ext uri="{FF2B5EF4-FFF2-40B4-BE49-F238E27FC236}">
                <a16:creationId xmlns:a16="http://schemas.microsoft.com/office/drawing/2014/main" id="{84928056-0739-4B10-846A-069DF6F218AC}"/>
              </a:ext>
            </a:extLst>
          </p:cNvPr>
          <p:cNvPicPr>
            <a:picLocks noChangeAspect="1"/>
          </p:cNvPicPr>
          <p:nvPr/>
        </p:nvPicPr>
        <p:blipFill>
          <a:blip r:embed="rId2"/>
          <a:stretch>
            <a:fillRect/>
          </a:stretch>
        </p:blipFill>
        <p:spPr>
          <a:xfrm>
            <a:off x="8110690" y="1084729"/>
            <a:ext cx="3724963" cy="5346607"/>
          </a:xfrm>
          <a:prstGeom prst="rect">
            <a:avLst/>
          </a:prstGeom>
        </p:spPr>
      </p:pic>
    </p:spTree>
    <p:extLst>
      <p:ext uri="{BB962C8B-B14F-4D97-AF65-F5344CB8AC3E}">
        <p14:creationId xmlns:p14="http://schemas.microsoft.com/office/powerpoint/2010/main" val="81790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ACE05B-6A83-45AE-9428-81B17D5E1AF6}"/>
              </a:ext>
            </a:extLst>
          </p:cNvPr>
          <p:cNvSpPr>
            <a:spLocks noGrp="1"/>
          </p:cNvSpPr>
          <p:nvPr>
            <p:ph type="title"/>
          </p:nvPr>
        </p:nvSpPr>
        <p:spPr/>
        <p:txBody>
          <a:bodyPr>
            <a:normAutofit fontScale="90000"/>
          </a:bodyPr>
          <a:lstStyle/>
          <a:p>
            <a:r>
              <a:rPr lang="sl-SI" b="1" dirty="0"/>
              <a:t>Spletno nasilje </a:t>
            </a:r>
            <a:br>
              <a:rPr lang="sl-SI" b="1" dirty="0"/>
            </a:br>
            <a:r>
              <a:rPr lang="sl-SI" b="1" dirty="0"/>
              <a:t>Bodi proti!</a:t>
            </a:r>
            <a:br>
              <a:rPr lang="sl-SI" b="1" dirty="0"/>
            </a:br>
            <a:endParaRPr lang="sl-SI" dirty="0"/>
          </a:p>
        </p:txBody>
      </p:sp>
      <p:sp>
        <p:nvSpPr>
          <p:cNvPr id="3" name="Označba mesta vsebine 2">
            <a:extLst>
              <a:ext uri="{FF2B5EF4-FFF2-40B4-BE49-F238E27FC236}">
                <a16:creationId xmlns:a16="http://schemas.microsoft.com/office/drawing/2014/main" id="{F8F44BBE-5497-4AAB-8A74-AE27D99E34D4}"/>
              </a:ext>
            </a:extLst>
          </p:cNvPr>
          <p:cNvSpPr>
            <a:spLocks noGrp="1"/>
          </p:cNvSpPr>
          <p:nvPr>
            <p:ph idx="1"/>
          </p:nvPr>
        </p:nvSpPr>
        <p:spPr>
          <a:xfrm>
            <a:off x="115544" y="2157578"/>
            <a:ext cx="8714691" cy="4619739"/>
          </a:xfrm>
        </p:spPr>
        <p:txBody>
          <a:bodyPr>
            <a:normAutofit fontScale="92500"/>
          </a:bodyPr>
          <a:lstStyle/>
          <a:p>
            <a:r>
              <a:rPr lang="sl-SI" sz="2800" dirty="0"/>
              <a:t>Ko te kdo udari, užali, prizadene, občutiš bolečino, nelagodje, strah. </a:t>
            </a:r>
          </a:p>
          <a:p>
            <a:r>
              <a:rPr lang="sl-SI" sz="2800" dirty="0"/>
              <a:t>Ko kdo vdre v tvojo zasebnost, se pojavijo jeza, sram, občutek ogroženosti. </a:t>
            </a:r>
          </a:p>
          <a:p>
            <a:r>
              <a:rPr lang="sl-SI" sz="2800" dirty="0"/>
              <a:t>Ko se to zgodi na spletu, prek elektronske pošte ali družbenih omrežij, na forumu ali v klepetalnici, na mobilnem telefonu ali prek drugih komunikacijskih sredstev, podobno boli, občutek nemoči pa je lahko še večji.</a:t>
            </a:r>
          </a:p>
          <a:p>
            <a:r>
              <a:rPr lang="sl-SI" sz="2800" dirty="0"/>
              <a:t> Zato: varuj sebe, ne ogrožaj drugih. </a:t>
            </a:r>
          </a:p>
          <a:p>
            <a:r>
              <a:rPr lang="sl-SI" sz="2800" b="1" dirty="0"/>
              <a:t>Ni zabavno, kar zaboli. Šala ni šala, kadar koga udari.</a:t>
            </a:r>
            <a:endParaRPr lang="sl-SI" sz="2800" dirty="0"/>
          </a:p>
        </p:txBody>
      </p:sp>
      <p:pic>
        <p:nvPicPr>
          <p:cNvPr id="4" name="Slika 3">
            <a:extLst>
              <a:ext uri="{FF2B5EF4-FFF2-40B4-BE49-F238E27FC236}">
                <a16:creationId xmlns:a16="http://schemas.microsoft.com/office/drawing/2014/main" id="{8C75DBB1-4550-44A3-9190-670851D4A8AB}"/>
              </a:ext>
            </a:extLst>
          </p:cNvPr>
          <p:cNvPicPr>
            <a:picLocks noChangeAspect="1"/>
          </p:cNvPicPr>
          <p:nvPr/>
        </p:nvPicPr>
        <p:blipFill>
          <a:blip r:embed="rId2"/>
          <a:stretch>
            <a:fillRect/>
          </a:stretch>
        </p:blipFill>
        <p:spPr>
          <a:xfrm>
            <a:off x="8364071" y="3520843"/>
            <a:ext cx="3712385" cy="3095110"/>
          </a:xfrm>
          <a:prstGeom prst="rect">
            <a:avLst/>
          </a:prstGeom>
        </p:spPr>
      </p:pic>
    </p:spTree>
    <p:extLst>
      <p:ext uri="{BB962C8B-B14F-4D97-AF65-F5344CB8AC3E}">
        <p14:creationId xmlns:p14="http://schemas.microsoft.com/office/powerpoint/2010/main" val="34104330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51</TotalTime>
  <Words>1332</Words>
  <Application>Microsoft Office PowerPoint</Application>
  <PresentationFormat>Širokozaslonsko</PresentationFormat>
  <Paragraphs>90</Paragraphs>
  <Slides>17</Slides>
  <Notes>0</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17</vt:i4>
      </vt:variant>
    </vt:vector>
  </HeadingPairs>
  <TitlesOfParts>
    <vt:vector size="20" baseType="lpstr">
      <vt:lpstr>Arial</vt:lpstr>
      <vt:lpstr>Trebuchet MS</vt:lpstr>
      <vt:lpstr>Berlin</vt:lpstr>
      <vt:lpstr>Varnost na spletu</vt:lpstr>
      <vt:lpstr>Nasveti za učence</vt:lpstr>
      <vt:lpstr>Kako vem, kdaj je preveč? </vt:lpstr>
      <vt:lpstr>Kako vem, kdaj je preveč? </vt:lpstr>
      <vt:lpstr>Kaj naj naredim?  </vt:lpstr>
      <vt:lpstr>Družbena omrežja  Super so, dokler jih uporabljaš varno!  </vt:lpstr>
      <vt:lpstr>Sestavi zapleteno geslo </vt:lpstr>
      <vt:lpstr>Zaščiti osebne podatke  </vt:lpstr>
      <vt:lpstr>Spletno nasilje  Bodi proti! </vt:lpstr>
      <vt:lpstr>Ne deluj nasilno </vt:lpstr>
      <vt:lpstr>Pazi nase in ukrepaj  </vt:lpstr>
      <vt:lpstr>Varna uporaba spleta  Naj to, kar je dobro, ne postane slabo!  </vt:lpstr>
      <vt:lpstr>Na spletu ni vse res  </vt:lpstr>
      <vt:lpstr>Spletne prevare </vt:lpstr>
      <vt:lpstr>Dober izgled je pomemben tudi na spletu </vt:lpstr>
      <vt:lpstr>Sexting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Drago Slavinec</dc:creator>
  <cp:lastModifiedBy>Drago Slavinec</cp:lastModifiedBy>
  <cp:revision>5</cp:revision>
  <dcterms:created xsi:type="dcterms:W3CDTF">2023-02-14T20:52:02Z</dcterms:created>
  <dcterms:modified xsi:type="dcterms:W3CDTF">2023-02-14T21:43:09Z</dcterms:modified>
</cp:coreProperties>
</file>